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DDAEA-A46B-4591-A0EF-D41F104327EE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90D519-4AF3-4123-9E1E-DC5B0090F1DB}">
      <dgm:prSet phldrT="[Tekst]"/>
      <dgm:spPr/>
      <dgm:t>
        <a:bodyPr/>
        <a:lstStyle/>
        <a:p>
          <a:r>
            <a:rPr lang="pl-PL" b="1" dirty="0"/>
            <a:t>UMIEJĘTNOŚCI</a:t>
          </a:r>
        </a:p>
      </dgm:t>
    </dgm:pt>
    <dgm:pt modelId="{EB8AC39A-317B-4649-B4B4-9A542E1D2D7A}" type="parTrans" cxnId="{4022C8E2-5154-4ED6-98A2-FBCE4B9DFDC8}">
      <dgm:prSet/>
      <dgm:spPr/>
      <dgm:t>
        <a:bodyPr/>
        <a:lstStyle/>
        <a:p>
          <a:endParaRPr lang="pl-PL"/>
        </a:p>
      </dgm:t>
    </dgm:pt>
    <dgm:pt modelId="{CB3A9974-EA1B-4F1B-949B-52B1F87A752C}" type="sibTrans" cxnId="{4022C8E2-5154-4ED6-98A2-FBCE4B9DFDC8}">
      <dgm:prSet/>
      <dgm:spPr/>
      <dgm:t>
        <a:bodyPr/>
        <a:lstStyle/>
        <a:p>
          <a:endParaRPr lang="pl-PL"/>
        </a:p>
      </dgm:t>
    </dgm:pt>
    <dgm:pt modelId="{71677845-3C3E-4953-8C09-29FEDC78FEFE}">
      <dgm:prSet phldrT="[Tekst]"/>
      <dgm:spPr>
        <a:solidFill>
          <a:srgbClr val="00B050"/>
        </a:solidFill>
      </dgm:spPr>
      <dgm:t>
        <a:bodyPr/>
        <a:lstStyle/>
        <a:p>
          <a:r>
            <a:rPr lang="pl-PL" b="1" dirty="0"/>
            <a:t>POSTAWA</a:t>
          </a:r>
        </a:p>
      </dgm:t>
    </dgm:pt>
    <dgm:pt modelId="{CA7E558D-B47C-4008-AFB6-3E5710DCD14A}" type="parTrans" cxnId="{E83059B3-3B3D-4E80-9C31-83B571BFACA5}">
      <dgm:prSet/>
      <dgm:spPr/>
      <dgm:t>
        <a:bodyPr/>
        <a:lstStyle/>
        <a:p>
          <a:endParaRPr lang="pl-PL"/>
        </a:p>
      </dgm:t>
    </dgm:pt>
    <dgm:pt modelId="{3BE958F9-B3BD-4343-AD2D-A1A550574BE5}" type="sibTrans" cxnId="{E83059B3-3B3D-4E80-9C31-83B571BFACA5}">
      <dgm:prSet/>
      <dgm:spPr/>
      <dgm:t>
        <a:bodyPr/>
        <a:lstStyle/>
        <a:p>
          <a:endParaRPr lang="pl-PL"/>
        </a:p>
      </dgm:t>
    </dgm:pt>
    <dgm:pt modelId="{3D9761E6-D643-4D98-94EF-10A80E35645A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/>
            <a:t>WIEDZA</a:t>
          </a:r>
        </a:p>
      </dgm:t>
    </dgm:pt>
    <dgm:pt modelId="{6C7BF71C-8F51-465A-8698-FA788E00E63A}" type="parTrans" cxnId="{04CBC7AF-E8DE-45D7-B298-26979FC52CB5}">
      <dgm:prSet/>
      <dgm:spPr/>
      <dgm:t>
        <a:bodyPr/>
        <a:lstStyle/>
        <a:p>
          <a:endParaRPr lang="pl-PL"/>
        </a:p>
      </dgm:t>
    </dgm:pt>
    <dgm:pt modelId="{D504DB19-A00D-480C-BF3E-8A135879F036}" type="sibTrans" cxnId="{04CBC7AF-E8DE-45D7-B298-26979FC52CB5}">
      <dgm:prSet/>
      <dgm:spPr/>
      <dgm:t>
        <a:bodyPr/>
        <a:lstStyle/>
        <a:p>
          <a:endParaRPr lang="pl-PL"/>
        </a:p>
      </dgm:t>
    </dgm:pt>
    <dgm:pt modelId="{969FB2A6-2E08-4A63-B868-B270143E40E9}" type="pres">
      <dgm:prSet presAssocID="{C6ADDAEA-A46B-4591-A0EF-D41F104327EE}" presName="compositeShape" presStyleCnt="0">
        <dgm:presLayoutVars>
          <dgm:chMax val="7"/>
          <dgm:dir/>
          <dgm:resizeHandles val="exact"/>
        </dgm:presLayoutVars>
      </dgm:prSet>
      <dgm:spPr/>
    </dgm:pt>
    <dgm:pt modelId="{187C55BD-651E-421D-9625-13403753923B}" type="pres">
      <dgm:prSet presAssocID="{C6ADDAEA-A46B-4591-A0EF-D41F104327EE}" presName="wedge1" presStyleLbl="node1" presStyleIdx="0" presStyleCnt="3" custScaleY="98141" custLinFactNeighborX="-4572" custLinFactNeighborY="1988"/>
      <dgm:spPr/>
    </dgm:pt>
    <dgm:pt modelId="{93590ED1-DE5F-4090-80BB-A636BCE2F526}" type="pres">
      <dgm:prSet presAssocID="{C6ADDAEA-A46B-4591-A0EF-D41F104327E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CC03177-E602-4F94-995B-985EFE68105E}" type="pres">
      <dgm:prSet presAssocID="{C6ADDAEA-A46B-4591-A0EF-D41F104327EE}" presName="wedge2" presStyleLbl="node1" presStyleIdx="1" presStyleCnt="3" custLinFactNeighborX="309" custLinFactNeighborY="-989"/>
      <dgm:spPr/>
    </dgm:pt>
    <dgm:pt modelId="{E65056F6-28D7-40D1-8112-A2349DA18D1F}" type="pres">
      <dgm:prSet presAssocID="{C6ADDAEA-A46B-4591-A0EF-D41F104327E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8039F73-84EB-480C-96B3-93EF05857694}" type="pres">
      <dgm:prSet presAssocID="{C6ADDAEA-A46B-4591-A0EF-D41F104327EE}" presName="wedge3" presStyleLbl="node1" presStyleIdx="2" presStyleCnt="3" custLinFactNeighborX="582" custLinFactNeighborY="-199"/>
      <dgm:spPr/>
    </dgm:pt>
    <dgm:pt modelId="{C3310E0A-183B-4F87-AE32-85C504B0FC5E}" type="pres">
      <dgm:prSet presAssocID="{C6ADDAEA-A46B-4591-A0EF-D41F104327E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F33189F-4458-48BD-8BE0-6868D2954D23}" type="presOf" srcId="{7590D519-4AF3-4123-9E1E-DC5B0090F1DB}" destId="{187C55BD-651E-421D-9625-13403753923B}" srcOrd="0" destOrd="0" presId="urn:microsoft.com/office/officeart/2005/8/layout/chart3"/>
    <dgm:cxn modelId="{77C353A7-F532-469C-BCB3-E93D3EDE57D7}" type="presOf" srcId="{71677845-3C3E-4953-8C09-29FEDC78FEFE}" destId="{E65056F6-28D7-40D1-8112-A2349DA18D1F}" srcOrd="1" destOrd="0" presId="urn:microsoft.com/office/officeart/2005/8/layout/chart3"/>
    <dgm:cxn modelId="{04CBC7AF-E8DE-45D7-B298-26979FC52CB5}" srcId="{C6ADDAEA-A46B-4591-A0EF-D41F104327EE}" destId="{3D9761E6-D643-4D98-94EF-10A80E35645A}" srcOrd="2" destOrd="0" parTransId="{6C7BF71C-8F51-465A-8698-FA788E00E63A}" sibTransId="{D504DB19-A00D-480C-BF3E-8A135879F036}"/>
    <dgm:cxn modelId="{1FFEDFB1-09D9-42CC-A84D-487804A0C8C5}" type="presOf" srcId="{3D9761E6-D643-4D98-94EF-10A80E35645A}" destId="{78039F73-84EB-480C-96B3-93EF05857694}" srcOrd="0" destOrd="0" presId="urn:microsoft.com/office/officeart/2005/8/layout/chart3"/>
    <dgm:cxn modelId="{E83059B3-3B3D-4E80-9C31-83B571BFACA5}" srcId="{C6ADDAEA-A46B-4591-A0EF-D41F104327EE}" destId="{71677845-3C3E-4953-8C09-29FEDC78FEFE}" srcOrd="1" destOrd="0" parTransId="{CA7E558D-B47C-4008-AFB6-3E5710DCD14A}" sibTransId="{3BE958F9-B3BD-4343-AD2D-A1A550574BE5}"/>
    <dgm:cxn modelId="{7CD0F3B4-76F9-47E9-8F38-9966477EAE8E}" type="presOf" srcId="{3D9761E6-D643-4D98-94EF-10A80E35645A}" destId="{C3310E0A-183B-4F87-AE32-85C504B0FC5E}" srcOrd="1" destOrd="0" presId="urn:microsoft.com/office/officeart/2005/8/layout/chart3"/>
    <dgm:cxn modelId="{23C10FD2-934B-40C5-B19D-D46337038073}" type="presOf" srcId="{C6ADDAEA-A46B-4591-A0EF-D41F104327EE}" destId="{969FB2A6-2E08-4A63-B868-B270143E40E9}" srcOrd="0" destOrd="0" presId="urn:microsoft.com/office/officeart/2005/8/layout/chart3"/>
    <dgm:cxn modelId="{4022C8E2-5154-4ED6-98A2-FBCE4B9DFDC8}" srcId="{C6ADDAEA-A46B-4591-A0EF-D41F104327EE}" destId="{7590D519-4AF3-4123-9E1E-DC5B0090F1DB}" srcOrd="0" destOrd="0" parTransId="{EB8AC39A-317B-4649-B4B4-9A542E1D2D7A}" sibTransId="{CB3A9974-EA1B-4F1B-949B-52B1F87A752C}"/>
    <dgm:cxn modelId="{E7C096E9-0CB2-443C-9CD7-AA868A3CD6B9}" type="presOf" srcId="{7590D519-4AF3-4123-9E1E-DC5B0090F1DB}" destId="{93590ED1-DE5F-4090-80BB-A636BCE2F526}" srcOrd="1" destOrd="0" presId="urn:microsoft.com/office/officeart/2005/8/layout/chart3"/>
    <dgm:cxn modelId="{AECDDAF1-9246-4346-96C6-61415CBF8E3A}" type="presOf" srcId="{71677845-3C3E-4953-8C09-29FEDC78FEFE}" destId="{4CC03177-E602-4F94-995B-985EFE68105E}" srcOrd="0" destOrd="0" presId="urn:microsoft.com/office/officeart/2005/8/layout/chart3"/>
    <dgm:cxn modelId="{F6879903-DF42-4851-8992-BED0B48E4FF1}" type="presParOf" srcId="{969FB2A6-2E08-4A63-B868-B270143E40E9}" destId="{187C55BD-651E-421D-9625-13403753923B}" srcOrd="0" destOrd="0" presId="urn:microsoft.com/office/officeart/2005/8/layout/chart3"/>
    <dgm:cxn modelId="{E646F903-549F-4022-B067-28A4DC0178C4}" type="presParOf" srcId="{969FB2A6-2E08-4A63-B868-B270143E40E9}" destId="{93590ED1-DE5F-4090-80BB-A636BCE2F526}" srcOrd="1" destOrd="0" presId="urn:microsoft.com/office/officeart/2005/8/layout/chart3"/>
    <dgm:cxn modelId="{3BC1EF02-A0D5-4F85-AF18-F59F11E6214E}" type="presParOf" srcId="{969FB2A6-2E08-4A63-B868-B270143E40E9}" destId="{4CC03177-E602-4F94-995B-985EFE68105E}" srcOrd="2" destOrd="0" presId="urn:microsoft.com/office/officeart/2005/8/layout/chart3"/>
    <dgm:cxn modelId="{5275347F-3266-4B13-91AB-12C500F1453A}" type="presParOf" srcId="{969FB2A6-2E08-4A63-B868-B270143E40E9}" destId="{E65056F6-28D7-40D1-8112-A2349DA18D1F}" srcOrd="3" destOrd="0" presId="urn:microsoft.com/office/officeart/2005/8/layout/chart3"/>
    <dgm:cxn modelId="{DE63C5B5-7961-411F-A38F-736CC07D8411}" type="presParOf" srcId="{969FB2A6-2E08-4A63-B868-B270143E40E9}" destId="{78039F73-84EB-480C-96B3-93EF05857694}" srcOrd="4" destOrd="0" presId="urn:microsoft.com/office/officeart/2005/8/layout/chart3"/>
    <dgm:cxn modelId="{8DF9EA8F-D30D-412A-9DA3-688A61846778}" type="presParOf" srcId="{969FB2A6-2E08-4A63-B868-B270143E40E9}" destId="{C3310E0A-183B-4F87-AE32-85C504B0FC5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C55BD-651E-421D-9625-13403753923B}">
      <dsp:nvSpPr>
        <dsp:cNvPr id="0" name=""/>
        <dsp:cNvSpPr/>
      </dsp:nvSpPr>
      <dsp:spPr>
        <a:xfrm>
          <a:off x="527278" y="423570"/>
          <a:ext cx="4038443" cy="396336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UMIEJĘTNOŚCI</a:t>
          </a:r>
        </a:p>
      </dsp:txBody>
      <dsp:txXfrm>
        <a:off x="2722941" y="1154906"/>
        <a:ext cx="1370186" cy="1321122"/>
      </dsp:txXfrm>
    </dsp:sp>
    <dsp:sp modelId="{4CC03177-E602-4F94-995B-985EFE68105E}">
      <dsp:nvSpPr>
        <dsp:cNvPr id="0" name=""/>
        <dsp:cNvSpPr/>
      </dsp:nvSpPr>
      <dsp:spPr>
        <a:xfrm>
          <a:off x="516222" y="386000"/>
          <a:ext cx="4038443" cy="4038443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POSTAWA</a:t>
          </a:r>
        </a:p>
      </dsp:txBody>
      <dsp:txXfrm>
        <a:off x="1621986" y="2934066"/>
        <a:ext cx="1826914" cy="1249994"/>
      </dsp:txXfrm>
    </dsp:sp>
    <dsp:sp modelId="{78039F73-84EB-480C-96B3-93EF05857694}">
      <dsp:nvSpPr>
        <dsp:cNvPr id="0" name=""/>
        <dsp:cNvSpPr/>
      </dsp:nvSpPr>
      <dsp:spPr>
        <a:xfrm>
          <a:off x="527247" y="417904"/>
          <a:ext cx="4038443" cy="4038443"/>
        </a:xfrm>
        <a:prstGeom prst="pie">
          <a:avLst>
            <a:gd name="adj1" fmla="val 9000000"/>
            <a:gd name="adj2" fmla="val 1620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WIEDZA</a:t>
          </a:r>
        </a:p>
      </dsp:txBody>
      <dsp:txXfrm>
        <a:off x="959937" y="1211170"/>
        <a:ext cx="1370186" cy="1346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kluczowe – II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Kompetencje informatyczne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dotyczą, między innymi, krytyczne wykorzystanie technologii komunikacyjnej w życiu prywatnym, zawodowym, edukacji w zakresie wyszukiwania, przetwarzania i publikowania informacji, prezentowania się, komunikowania się, uczestnictwa w sieciach współpracy.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21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Umiejętność uczenia się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dotyczy świadomie zaplanowanych i konsekwentnie realizowanych działań mających na celu podniesienie własnych kompetencji, poprzez efektywne zarządzanie czasem nauki i informacjami, zarówno w procesie indywidualnym, jak i w pracy w grupie.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33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Kompetencje społeczne i obywatelskie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dotyczą, między innymi, efektywnego porozumiewania się z różnymi środowiskami, tworzenia atmosfery wzajemnego zrozumienia, angażowania się w działania publiczne, w tym lokalnej społeczności, poszanowania własności i prywatności innych osób.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13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Inicjatywność i przedsiębiorczość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dotyczy, między innymi, wcielania pomysłów w czyn, kreowania innowacyjnych pomysłów, planowania i realizacji przedsięwzięć przynoszących określone efekty, stosowania zasad etycznych, promowania dobrego zarządzania.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Świadomość i ekspresja kulturalna 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dotyczy, między innymi, twórczego wyrażania uczuć za pośrednictwem muzyki, obrazu, słowa pisanego, sztuki teatralnej, rozumienia różnorodności kulturowej i językowej innych regionów i państw, rozumienia czynników estetycznych w otaczającym świecie.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5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F950951-B662-4187-A116-1260CD6BAC55}"/>
              </a:ext>
            </a:extLst>
          </p:cNvPr>
          <p:cNvSpPr/>
          <p:nvPr/>
        </p:nvSpPr>
        <p:spPr>
          <a:xfrm>
            <a:off x="2341566" y="1741304"/>
            <a:ext cx="783244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w procesie uczenia się przez całe życie to połączenie wiedzy, umiejętności i postaw odpowiednich do sytuacji.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Są one szczególnie niezbędne do samorealizacji  i rozwoju osobistego, integracji społecznej, bycia aktywnym obywatelem i zatrudnienia. </a:t>
            </a:r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54F0303-1D01-44E8-9E8E-0D6D254EE600}"/>
              </a:ext>
            </a:extLst>
          </p:cNvPr>
          <p:cNvSpPr/>
          <p:nvPr/>
        </p:nvSpPr>
        <p:spPr>
          <a:xfrm>
            <a:off x="318120" y="2526073"/>
            <a:ext cx="541487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Parlamentu Europejskiego i Rady z dnia 18 grudnia 2006 r. w sprawie kompetencji kluczowych w procesie uczenia się przez całe życie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939D569-EEC5-40CE-8609-3E4041C7E18F}"/>
              </a:ext>
            </a:extLst>
          </p:cNvPr>
          <p:cNvSpPr/>
          <p:nvPr/>
        </p:nvSpPr>
        <p:spPr>
          <a:xfrm>
            <a:off x="318141" y="4356517"/>
            <a:ext cx="5414857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RADY z dnia 22 maja 2018 r. w sprawie kompetencji kluczowych w procesie uczenia się przez całe życie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D9FB4AE-33E3-482D-A28F-2CE5B558102E}"/>
              </a:ext>
            </a:extLst>
          </p:cNvPr>
          <p:cNvSpPr/>
          <p:nvPr/>
        </p:nvSpPr>
        <p:spPr>
          <a:xfrm>
            <a:off x="6061096" y="2514116"/>
            <a:ext cx="578606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Ustawa z dnia 14 grudnia 2016 r. Prawo oświatowe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DA24701-93A4-45C3-9BBE-8435701A8E6E}"/>
              </a:ext>
            </a:extLst>
          </p:cNvPr>
          <p:cNvSpPr/>
          <p:nvPr/>
        </p:nvSpPr>
        <p:spPr>
          <a:xfrm>
            <a:off x="6061099" y="3133385"/>
            <a:ext cx="578605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14 lutego 2017 r. w sprawie podstawy programowej wychowania przedszkolnego oraz podstawy programowej kształcenia ogólnego dla szkoły podstawowej…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1D93AA8-3435-4BC6-9E9A-4731305913E6}"/>
              </a:ext>
            </a:extLst>
          </p:cNvPr>
          <p:cNvSpPr/>
          <p:nvPr/>
        </p:nvSpPr>
        <p:spPr>
          <a:xfrm>
            <a:off x="6087824" y="4684597"/>
            <a:ext cx="578605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11 sierpnia 2017 r. w sprawie wymagań wobec szkół i placówek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3AFEC3B-8AD4-4B55-8187-B715EE65F46E}"/>
              </a:ext>
            </a:extLst>
          </p:cNvPr>
          <p:cNvSpPr/>
          <p:nvPr/>
        </p:nvSpPr>
        <p:spPr>
          <a:xfrm>
            <a:off x="318119" y="1861179"/>
            <a:ext cx="541485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Unia Europejska</a:t>
            </a:r>
            <a:endParaRPr lang="pl-PL" sz="28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10759AE-D27B-48B1-8916-9A283BED2891}"/>
              </a:ext>
            </a:extLst>
          </p:cNvPr>
          <p:cNvSpPr/>
          <p:nvPr/>
        </p:nvSpPr>
        <p:spPr>
          <a:xfrm>
            <a:off x="6061096" y="1829404"/>
            <a:ext cx="57860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Polska</a:t>
            </a:r>
            <a:endParaRPr lang="pl-PL" sz="2800" b="1" dirty="0"/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A93EA68-7E1B-4255-9A1C-B70CB6696A61}"/>
              </a:ext>
            </a:extLst>
          </p:cNvPr>
          <p:cNvCxnSpPr>
            <a:cxnSpLocks/>
          </p:cNvCxnSpPr>
          <p:nvPr/>
        </p:nvCxnSpPr>
        <p:spPr>
          <a:xfrm>
            <a:off x="5897224" y="1861179"/>
            <a:ext cx="0" cy="35313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rostokąt 10">
            <a:extLst>
              <a:ext uri="{FF2B5EF4-FFF2-40B4-BE49-F238E27FC236}">
                <a16:creationId xmlns:a16="http://schemas.microsoft.com/office/drawing/2014/main" id="{9C2E0BEC-7B59-4A4D-926D-B4E866F107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 PRAWNE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E81EA994-A503-4A66-BAC8-B67A031C94E0}"/>
              </a:ext>
            </a:extLst>
          </p:cNvPr>
          <p:cNvSpPr/>
          <p:nvPr/>
        </p:nvSpPr>
        <p:spPr>
          <a:xfrm>
            <a:off x="2341566" y="1824957"/>
            <a:ext cx="8063817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to te, których wszystkie osoby potrzebują do: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samorealizacji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rozwoju osobistego,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bycia aktywnym obywatelem,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integracji  społecznej,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zatrudnienia.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7E5EF8A-264A-4D5F-82BE-D3B9A34C80D2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3179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30E589-BFEC-403C-8D3F-19C395EC2E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051913"/>
              </p:ext>
            </p:extLst>
          </p:nvPr>
        </p:nvGraphicFramePr>
        <p:xfrm>
          <a:off x="3595430" y="1317355"/>
          <a:ext cx="5254103" cy="4807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a 3" descr="Strzałka: lekko zakrzywiona">
            <a:extLst>
              <a:ext uri="{FF2B5EF4-FFF2-40B4-BE49-F238E27FC236}">
                <a16:creationId xmlns:a16="http://schemas.microsoft.com/office/drawing/2014/main" id="{2614CAF8-23D9-47C6-B7BA-F80ED6059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008689" flipV="1">
            <a:off x="7894306" y="2811779"/>
            <a:ext cx="1696492" cy="880114"/>
          </a:xfrm>
          <a:prstGeom prst="rect">
            <a:avLst/>
          </a:prstGeom>
        </p:spPr>
      </p:pic>
      <p:pic>
        <p:nvPicPr>
          <p:cNvPr id="5" name="Grafika 4" descr="Strzałka: lekko zakrzywiona">
            <a:extLst>
              <a:ext uri="{FF2B5EF4-FFF2-40B4-BE49-F238E27FC236}">
                <a16:creationId xmlns:a16="http://schemas.microsoft.com/office/drawing/2014/main" id="{79801BD7-E762-45FB-87EB-0EE5253126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760609" flipV="1">
            <a:off x="2695706" y="3671161"/>
            <a:ext cx="1615665" cy="898317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4C34032-A50F-4015-830C-449BE9890EA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24C7560-04CE-4769-8E8B-859A5B5C405A}"/>
              </a:ext>
            </a:extLst>
          </p:cNvPr>
          <p:cNvSpPr/>
          <p:nvPr/>
        </p:nvSpPr>
        <p:spPr>
          <a:xfrm>
            <a:off x="428256" y="4340316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na wiedzę składają się fakty i liczby, pojęcia, idee i teorie, które są już ugruntowane i pomagają zrozumieć określoną dziedzinę lub zagadnienie;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9BE5AB5-1CCE-4B03-91C3-6B62F060B64D}"/>
              </a:ext>
            </a:extLst>
          </p:cNvPr>
          <p:cNvSpPr/>
          <p:nvPr/>
        </p:nvSpPr>
        <p:spPr>
          <a:xfrm>
            <a:off x="8270928" y="1898123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umiejętności definiuje się jako zdolność i możliwość realizacji procesów i korzystania z istniejącej wiedzy do osiągania wyników;</a:t>
            </a:r>
          </a:p>
        </p:txBody>
      </p:sp>
      <p:pic>
        <p:nvPicPr>
          <p:cNvPr id="9" name="Grafika 8" descr="Strzałka: lekko zakrzywiona">
            <a:extLst>
              <a:ext uri="{FF2B5EF4-FFF2-40B4-BE49-F238E27FC236}">
                <a16:creationId xmlns:a16="http://schemas.microsoft.com/office/drawing/2014/main" id="{F26DB9DD-8EAB-4A27-B05A-65559F63E1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1362636" flipV="1">
            <a:off x="7222356" y="4910472"/>
            <a:ext cx="1696492" cy="851296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423090D2-F84A-45CE-8603-9FFC3C114049}"/>
              </a:ext>
            </a:extLst>
          </p:cNvPr>
          <p:cNvSpPr/>
          <p:nvPr/>
        </p:nvSpPr>
        <p:spPr>
          <a:xfrm>
            <a:off x="8275194" y="4274713"/>
            <a:ext cx="365640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postawy opisują gotowość i skłonność do działania lub reagowania na idee, osoby lub sytuacje;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B05CA374-6FED-48B4-92ED-FB8252A48DF9}"/>
              </a:ext>
            </a:extLst>
          </p:cNvPr>
          <p:cNvSpPr/>
          <p:nvPr/>
        </p:nvSpPr>
        <p:spPr>
          <a:xfrm>
            <a:off x="331485" y="1790119"/>
            <a:ext cx="3686357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Kompetencje kluczowe definiowane są jako połączenie wiedzy, umiejętności i postaw odpowiednich do sytuacji. </a:t>
            </a: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98D48D04-F7D5-413E-8887-D1B78F081086}"/>
              </a:ext>
            </a:extLst>
          </p:cNvPr>
          <p:cNvSpPr/>
          <p:nvPr/>
        </p:nvSpPr>
        <p:spPr>
          <a:xfrm>
            <a:off x="5992183" y="2426760"/>
            <a:ext cx="638637" cy="5807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2F871E26-C0D7-4F78-A968-E15B6E9B74E8}"/>
              </a:ext>
            </a:extLst>
          </p:cNvPr>
          <p:cNvSpPr/>
          <p:nvPr/>
        </p:nvSpPr>
        <p:spPr>
          <a:xfrm>
            <a:off x="6668670" y="4035508"/>
            <a:ext cx="638637" cy="5807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DA61FD7C-C680-4B45-80C1-AB638D05FC71}"/>
              </a:ext>
            </a:extLst>
          </p:cNvPr>
          <p:cNvSpPr/>
          <p:nvPr/>
        </p:nvSpPr>
        <p:spPr>
          <a:xfrm>
            <a:off x="4884695" y="3834223"/>
            <a:ext cx="638637" cy="58075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29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10C5CCF5-11DF-4B3B-9836-FC308CA1A8F0}"/>
              </a:ext>
            </a:extLst>
          </p:cNvPr>
          <p:cNvSpPr/>
          <p:nvPr/>
        </p:nvSpPr>
        <p:spPr>
          <a:xfrm>
            <a:off x="331485" y="1743716"/>
            <a:ext cx="4648478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 porozumiewanie się w języku ojczystym;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porozumiewanie się w językach obcych;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matematyczne, naukowo-techniczne;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informatyczne;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umiejętność uczenia się;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społeczne i obywatelskie;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inicjatywność i przedsiębiorczość;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świadomość i ekspresja kulturalna.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1BF2597-DA4F-4027-B802-FC1EE6E73031}"/>
              </a:ext>
            </a:extLst>
          </p:cNvPr>
          <p:cNvSpPr/>
          <p:nvPr/>
        </p:nvSpPr>
        <p:spPr>
          <a:xfrm>
            <a:off x="5134708" y="1742360"/>
            <a:ext cx="6725806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rozumienia i tworzenia informacji,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wielojęzyczności,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 oraz kompetencje w zakresie nauk przyrodniczych, technologii i inżynierii;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cyfrowe;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osobiste, społeczne i w zakresie uczenia się;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obywatelskie;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przedsiębiorczości;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świadomości i ekspresji kulturalnej.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A02B2F-7936-4DEB-84A8-331565CC8F1C}"/>
              </a:ext>
            </a:extLst>
          </p:cNvPr>
          <p:cNvSpPr/>
          <p:nvPr/>
        </p:nvSpPr>
        <p:spPr>
          <a:xfrm>
            <a:off x="10428121" y="1076787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BB9F96F-AF44-47AD-83BD-5560CC128900}"/>
              </a:ext>
            </a:extLst>
          </p:cNvPr>
          <p:cNvSpPr/>
          <p:nvPr/>
        </p:nvSpPr>
        <p:spPr>
          <a:xfrm>
            <a:off x="331485" y="1076788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2006	</a:t>
            </a:r>
            <a:endParaRPr lang="pl-PL" sz="2400" b="1" dirty="0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FEDADC53-5E36-4123-A6B2-81059B68CFD7}"/>
              </a:ext>
            </a:extLst>
          </p:cNvPr>
          <p:cNvSpPr/>
          <p:nvPr/>
        </p:nvSpPr>
        <p:spPr>
          <a:xfrm>
            <a:off x="2034037" y="953476"/>
            <a:ext cx="8090373" cy="708285"/>
          </a:xfrm>
          <a:prstGeom prst="rightArrow">
            <a:avLst>
              <a:gd name="adj1" fmla="val 70756"/>
              <a:gd name="adj2" fmla="val 12513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09056C-F046-42B6-A5CE-66D02E5920D5}"/>
              </a:ext>
            </a:extLst>
          </p:cNvPr>
          <p:cNvSpPr/>
          <p:nvPr/>
        </p:nvSpPr>
        <p:spPr>
          <a:xfrm>
            <a:off x="3837409" y="1076785"/>
            <a:ext cx="41420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	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8811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Kompetencje porozumiewania się w języku ojczystym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dotyczą, między innymi,  formułowania zrozumiałych komunikatów słownie i na piśmie, wykorzystywania różnych typów tekstów, wyjaśniania pojęć, wyszukiwania, gromadzenia i przetwarzania informacji, chęci nawiązywania kontaktów z innymi ludźmi, wykorzystywania języka ojczystego w interakcji domowej, społecznej, zawodowej szkolnej.</a:t>
            </a:r>
          </a:p>
          <a:p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19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Kompetencje porozumiewania się w języku obcym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dotyczą, między innymi, formułowania komunikatów w języku obcym </a:t>
            </a:r>
            <a:br>
              <a:rPr lang="pl-PL" dirty="0"/>
            </a:br>
            <a:r>
              <a:rPr lang="pl-PL" dirty="0"/>
              <a:t>w celu nawiązywania kontaktów z ludźmi obcojęzycznymi w celu dalszej współpracy, poznania ich kultury i zwyczajów, wykorzystywania literatury obcojęzycznej do własnego rozwoju.</a:t>
            </a:r>
          </a:p>
          <a:p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93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5743BC9-928C-48C4-97C5-EB8813B5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850"/>
            <a:ext cx="10515600" cy="552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Kompetencje matematyczne i naukowo techniczne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4F9E25-2205-444B-87A7-1173D7002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760"/>
            <a:ext cx="10515600" cy="257444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dotyczą, między innymi, wykorzystania wiedzy matematycznej do rozwiązywania problemów wynikających z codziennego życia, rozumienia zjawisk zachodzących w przyrodzie, rozumienia zmian wynikających z działalności człowieka, oceny skutków jakie niesie rozwój technologii.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D3B6A98-9610-46E4-813F-747208F9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199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606</Words>
  <Application>Microsoft Office PowerPoint</Application>
  <PresentationFormat>Panoramiczny</PresentationFormat>
  <Paragraphs>62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Kompetencje porozumiewania się w języku ojczystym</vt:lpstr>
      <vt:lpstr>Kompetencje porozumiewania się w języku obcym</vt:lpstr>
      <vt:lpstr>Kompetencje matematyczne i naukowo techniczne</vt:lpstr>
      <vt:lpstr>Kompetencje informatyczne</vt:lpstr>
      <vt:lpstr>Umiejętność uczenia się</vt:lpstr>
      <vt:lpstr>Kompetencje społeczne i obywatelskie </vt:lpstr>
      <vt:lpstr>Inicjatywność i przedsiębiorczość </vt:lpstr>
      <vt:lpstr>Świadomość i ekspresja kulturalna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55</cp:revision>
  <dcterms:created xsi:type="dcterms:W3CDTF">2018-12-02T13:14:09Z</dcterms:created>
  <dcterms:modified xsi:type="dcterms:W3CDTF">2019-01-29T19:55:37Z</dcterms:modified>
</cp:coreProperties>
</file>